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3" r:id="rId1"/>
  </p:sldMasterIdLst>
  <p:notesMasterIdLst>
    <p:notesMasterId r:id="rId9"/>
  </p:notesMasterIdLst>
  <p:handoutMasterIdLst>
    <p:handoutMasterId r:id="rId10"/>
  </p:handoutMasterIdLst>
  <p:sldIdLst>
    <p:sldId id="275" r:id="rId2"/>
    <p:sldId id="276" r:id="rId3"/>
    <p:sldId id="283" r:id="rId4"/>
    <p:sldId id="285" r:id="rId5"/>
    <p:sldId id="277" r:id="rId6"/>
    <p:sldId id="279" r:id="rId7"/>
    <p:sldId id="284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jay Seshan" initials="SS" lastIdx="1" clrIdx="0">
    <p:extLst>
      <p:ext uri="{19B8F6BF-5375-455C-9EA6-DF929625EA0E}">
        <p15:presenceInfo xmlns:p15="http://schemas.microsoft.com/office/powerpoint/2012/main" userId="76a5d516ed59655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500"/>
    <a:srgbClr val="0EAE9F"/>
    <a:srgbClr val="13B09B"/>
    <a:srgbClr val="0290F8"/>
    <a:srgbClr val="FE59D0"/>
    <a:srgbClr val="F55455"/>
    <a:srgbClr val="FF9732"/>
    <a:srgbClr val="02B64E"/>
    <a:srgbClr val="1BCFE9"/>
    <a:srgbClr val="FFB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960"/>
    <p:restoredTop sz="94613"/>
  </p:normalViewPr>
  <p:slideViewPr>
    <p:cSldViewPr snapToGrid="0" snapToObjects="1">
      <p:cViewPr varScale="1">
        <p:scale>
          <a:sx n="83" d="100"/>
          <a:sy n="83" d="100"/>
        </p:scale>
        <p:origin x="102" y="6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40048-1E4D-CD41-AC49-0750EB72586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592D1-055B-824F-99E1-F69F9F11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48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484CF-5098-F24E-8881-583515D5C406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67714-547E-8A4E-AE1C-9E3378A83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7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241" y="2579003"/>
            <a:ext cx="8787652" cy="24685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754" y="2676578"/>
            <a:ext cx="58158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6712" y="4176248"/>
            <a:ext cx="5741894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rgbClr val="0EAE9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By Sanjay and Arvind Seshan</a:t>
            </a:r>
          </a:p>
        </p:txBody>
      </p:sp>
      <p:sp>
        <p:nvSpPr>
          <p:cNvPr id="8" name="Subtitle 1">
            <a:extLst>
              <a:ext uri="{FF2B5EF4-FFF2-40B4-BE49-F238E27FC236}">
                <a16:creationId xmlns:a16="http://schemas.microsoft.com/office/drawing/2014/main" id="{227F28FB-346D-45F5-A52C-A1B7DBC13191}"/>
              </a:ext>
            </a:extLst>
          </p:cNvPr>
          <p:cNvSpPr txBox="1">
            <a:spLocks/>
          </p:cNvSpPr>
          <p:nvPr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/>
              <a:t>PRIME LESSONS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13C618-BE4E-4AD7-9CD9-0AB9F17BD5D4}"/>
              </a:ext>
            </a:extLst>
          </p:cNvPr>
          <p:cNvSpPr txBox="1"/>
          <p:nvPr/>
        </p:nvSpPr>
        <p:spPr>
          <a:xfrm>
            <a:off x="6338053" y="675952"/>
            <a:ext cx="2440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/>
              <a:t>By the Makers of EV3Lessons</a:t>
            </a:r>
          </a:p>
        </p:txBody>
      </p:sp>
      <p:pic>
        <p:nvPicPr>
          <p:cNvPr id="18" name="Picture 1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69DF8FC2-9ED1-BB44-8E96-5B069F6C6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649" y="993668"/>
            <a:ext cx="1158461" cy="1158461"/>
          </a:xfrm>
          <a:prstGeom prst="rect">
            <a:avLst/>
          </a:prstGeom>
        </p:spPr>
      </p:pic>
      <p:pic>
        <p:nvPicPr>
          <p:cNvPr id="19" name="Picture 18" descr="Shape, square&#10;&#10;Description automatically generated">
            <a:extLst>
              <a:ext uri="{FF2B5EF4-FFF2-40B4-BE49-F238E27FC236}">
                <a16:creationId xmlns:a16="http://schemas.microsoft.com/office/drawing/2014/main" id="{2D46D815-081F-064A-AFA6-098A6E7A3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647" y="993669"/>
            <a:ext cx="1158461" cy="1158461"/>
          </a:xfrm>
          <a:prstGeom prst="rect">
            <a:avLst/>
          </a:prstGeom>
        </p:spPr>
      </p:pic>
      <p:sp>
        <p:nvSpPr>
          <p:cNvPr id="9" name="Subtitle 1">
            <a:extLst>
              <a:ext uri="{FF2B5EF4-FFF2-40B4-BE49-F238E27FC236}">
                <a16:creationId xmlns:a16="http://schemas.microsoft.com/office/drawing/2014/main" id="{26C8A61A-3AD6-2C4B-9FAC-012CFF209FA9}"/>
              </a:ext>
            </a:extLst>
          </p:cNvPr>
          <p:cNvSpPr txBox="1">
            <a:spLocks/>
          </p:cNvSpPr>
          <p:nvPr userDrawn="1"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/>
              <a:t>PRIME LESSONS</a:t>
            </a:r>
          </a:p>
        </p:txBody>
      </p:sp>
    </p:spTree>
    <p:extLst>
      <p:ext uri="{BB962C8B-B14F-4D97-AF65-F5344CB8AC3E}">
        <p14:creationId xmlns:p14="http://schemas.microsoft.com/office/powerpoint/2010/main" val="706916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44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508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3A7F9C-E99E-44C1-89A0-A6ED28ADCEF0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762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8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068E05-BA91-41C0-82CA-8F2AD35C67E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795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25C0E0-87AD-4A9A-8CC2-D51E549C54AC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518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88" y="1140006"/>
            <a:ext cx="8831580" cy="5082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36372" y="631650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9C872A-C57F-4B1F-AFD0-FDF125C3C485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4BCF7BF-2625-1145-B675-741E0D87D45B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7306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F621E0-AEE7-4799-81EB-EB99ED60C8DF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40FAB25-E17C-4189-8846-137BC28A1EB3}"/>
              </a:ext>
            </a:extLst>
          </p:cNvPr>
          <p:cNvSpPr txBox="1">
            <a:spLocks/>
          </p:cNvSpPr>
          <p:nvPr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C5A0D6-982D-8E4B-B0F4-BE599C22614A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3A449FD-2E49-824C-B8AB-46AB44633E8C}"/>
              </a:ext>
            </a:extLst>
          </p:cNvPr>
          <p:cNvSpPr txBox="1">
            <a:spLocks/>
          </p:cNvSpPr>
          <p:nvPr userDrawn="1"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826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3A7F9C-E99E-44C1-89A0-A6ED28ADCEF0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6249CA8-9811-C749-A33E-F1F51AA50182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A265EE2-BF81-E049-9DA0-BD49597FE17A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657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A3631B-F3BA-0244-BC99-391C28060972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8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068E05-BA91-41C0-82CA-8F2AD35C67E8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9C0D215-78BA-BA47-BB7E-633905204746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EB76387-282F-4842-8A2A-73142C6F0AC8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222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25C0E0-87AD-4A9A-8CC2-D51E549C54AC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C6A334-39C7-A54F-BF47-C976DE9875C2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4C993E-CAF5-FF4D-AEEC-6240918E7783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3564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Prime Lessons (primelessons.org) CC-BY-NC-SA.  (Last edit: 12/14/2020)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378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0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3289" y="270616"/>
            <a:ext cx="8834991" cy="697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289" y="1059264"/>
            <a:ext cx="8834991" cy="4823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3290" y="111873"/>
            <a:ext cx="2926080" cy="10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52201" y="111873"/>
            <a:ext cx="2926080" cy="108000"/>
          </a:xfrm>
          <a:prstGeom prst="rect">
            <a:avLst/>
          </a:prstGeom>
          <a:solidFill>
            <a:srgbClr val="0EAE9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097745" y="111873"/>
            <a:ext cx="2926080" cy="108000"/>
          </a:xfrm>
          <a:prstGeom prst="rect">
            <a:avLst/>
          </a:prstGeom>
          <a:solidFill>
            <a:srgbClr val="FFD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010EC07-0A4A-4C6A-950D-55707B6C7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409" y="6266485"/>
            <a:ext cx="759983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C4CC031-9FAD-457B-A616-9F45DA2D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BBD74847-7BE4-4E4D-8159-51DF7B93C61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AF90A68-628C-4E8F-BCF5-404070DD47EC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D4A3362-6BE6-2E46-A737-0B12AF93A0D3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1604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65" r:id="rId12"/>
    <p:sldLayoutId id="2147483766" r:id="rId13"/>
    <p:sldLayoutId id="2147483767" r:id="rId14"/>
    <p:sldLayoutId id="2147483768" r:id="rId1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education.lego.com/en-us/lessons/prime-competition-ready/assembling-an-advanced-driving-bas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www.primelesson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BC3E9-07DB-4552-A942-72E53C7F1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754" y="2982773"/>
            <a:ext cx="6026372" cy="752422"/>
          </a:xfrm>
        </p:spPr>
        <p:txBody>
          <a:bodyPr/>
          <a:lstStyle/>
          <a:p>
            <a:r>
              <a:rPr lang="ro-RO" dirty="0"/>
              <a:t>Să construim un robot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1BF9D1-6614-46BD-A5B9-F242E4ED39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SANJAY AND ARVIND SESHAN</a:t>
            </a:r>
          </a:p>
        </p:txBody>
      </p:sp>
    </p:spTree>
    <p:extLst>
      <p:ext uri="{BB962C8B-B14F-4D97-AF65-F5344CB8AC3E}">
        <p14:creationId xmlns:p14="http://schemas.microsoft.com/office/powerpoint/2010/main" val="4091814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B8EB0-F9C5-AB4F-9AD6-099961494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 – </a:t>
            </a:r>
            <a:r>
              <a:rPr lang="ro-RO" dirty="0"/>
              <a:t>ș</a:t>
            </a:r>
            <a:r>
              <a:rPr lang="en-US" dirty="0"/>
              <a:t>a</a:t>
            </a:r>
            <a:r>
              <a:rPr lang="ro-RO" dirty="0"/>
              <a:t>siu de bază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8F8AD0-0360-C948-9835-941AA7232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4108302" cy="5082601"/>
          </a:xfrm>
        </p:spPr>
        <p:txBody>
          <a:bodyPr>
            <a:normAutofit/>
          </a:bodyPr>
          <a:lstStyle/>
          <a:p>
            <a:r>
              <a:rPr lang="ro-RO" dirty="0"/>
              <a:t>Pentru lecțiile noastre</a:t>
            </a:r>
            <a:r>
              <a:rPr lang="en-US" dirty="0"/>
              <a:t>, </a:t>
            </a:r>
            <a:r>
              <a:rPr lang="ro-RO" dirty="0"/>
              <a:t>un robot basic construit cu două motoare de tracțiune ar fi ideal</a:t>
            </a:r>
            <a:r>
              <a:rPr lang="en-US" dirty="0"/>
              <a:t>.  </a:t>
            </a:r>
            <a:r>
              <a:rPr lang="ro-RO" dirty="0"/>
              <a:t>Poți atașa senzori sau motoare adiționale în funcție de necesar.</a:t>
            </a:r>
            <a:endParaRPr lang="en-US" dirty="0"/>
          </a:p>
          <a:p>
            <a:r>
              <a:rPr lang="ro-RO" dirty="0"/>
              <a:t>Furnizăm instrucțiuni de construcție pentru mai multe modele de roboți de antrenament pe website ul nostru la secțiunea </a:t>
            </a:r>
            <a:r>
              <a:rPr lang="en-US" dirty="0"/>
              <a:t>Robot Designs.</a:t>
            </a:r>
          </a:p>
          <a:p>
            <a:r>
              <a:rPr lang="ro-RO" dirty="0"/>
              <a:t>Pe măsură ce vom dezvolta conținutul, vom adăuga noi modele de antrenament.</a:t>
            </a:r>
            <a:r>
              <a:rPr lang="en-US" dirty="0"/>
              <a:t> </a:t>
            </a:r>
          </a:p>
          <a:p>
            <a:r>
              <a:rPr lang="ro-RO" i="1" dirty="0"/>
              <a:t>Indiferent de ce tip de robot folosești</a:t>
            </a:r>
            <a:r>
              <a:rPr lang="en-US" i="1" dirty="0"/>
              <a:t>,</a:t>
            </a:r>
            <a:r>
              <a:rPr lang="ro-RO" i="1" dirty="0"/>
              <a:t> fii atent în ce porturi sunt conectate motoarele si senzorii, în oricare din soluțiile prezentate.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B30102-B120-3D4E-8B7C-172126856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A29DE-AD26-5346-97E9-5824D5802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082CF6-88AC-4A8B-973D-3DD6912204BA}"/>
              </a:ext>
            </a:extLst>
          </p:cNvPr>
          <p:cNvSpPr txBox="1"/>
          <p:nvPr/>
        </p:nvSpPr>
        <p:spPr>
          <a:xfrm>
            <a:off x="7529501" y="1675807"/>
            <a:ext cx="14137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Droid Bot IV (SPIKE Prime)</a:t>
            </a:r>
          </a:p>
        </p:txBody>
      </p:sp>
      <p:pic>
        <p:nvPicPr>
          <p:cNvPr id="11" name="Picture 10" descr="A picture containing toy, cake, truck, indoor&#10;&#10;Description automatically generated">
            <a:extLst>
              <a:ext uri="{FF2B5EF4-FFF2-40B4-BE49-F238E27FC236}">
                <a16:creationId xmlns:a16="http://schemas.microsoft.com/office/drawing/2014/main" id="{18DAFE5E-1B1F-48DE-A0A7-7F6DCF8DE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380" y="1442908"/>
            <a:ext cx="3284173" cy="2463130"/>
          </a:xfrm>
          <a:prstGeom prst="rect">
            <a:avLst/>
          </a:prstGeom>
        </p:spPr>
      </p:pic>
      <p:pic>
        <p:nvPicPr>
          <p:cNvPr id="6" name="Picture 5" descr="A picture containing toy&#10;&#10;Description automatically generated">
            <a:extLst>
              <a:ext uri="{FF2B5EF4-FFF2-40B4-BE49-F238E27FC236}">
                <a16:creationId xmlns:a16="http://schemas.microsoft.com/office/drawing/2014/main" id="{265E31C8-6E74-6649-A60F-72E9D9443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472" y="3802940"/>
            <a:ext cx="3182081" cy="23865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CD5B54B-633C-A04E-A3C1-AD43F8FBBCE0}"/>
              </a:ext>
            </a:extLst>
          </p:cNvPr>
          <p:cNvSpPr txBox="1"/>
          <p:nvPr/>
        </p:nvSpPr>
        <p:spPr>
          <a:xfrm>
            <a:off x="7477553" y="4491762"/>
            <a:ext cx="14137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Droid Bot M (Robot Inventor)</a:t>
            </a:r>
          </a:p>
        </p:txBody>
      </p:sp>
    </p:spTree>
    <p:extLst>
      <p:ext uri="{BB962C8B-B14F-4D97-AF65-F5344CB8AC3E}">
        <p14:creationId xmlns:p14="http://schemas.microsoft.com/office/powerpoint/2010/main" val="2254318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13384-6D82-4AAE-9B99-010B98F05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Exemplu de robot</a:t>
            </a:r>
            <a:r>
              <a:rPr lang="en-US" dirty="0"/>
              <a:t>: Droid Bot IV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68918-0E59-4290-B720-4D582D09D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Droid Bot IV </a:t>
            </a:r>
            <a:r>
              <a:rPr lang="ro-RO" dirty="0"/>
              <a:t>este un robot de antrenament personalizat.</a:t>
            </a:r>
            <a:endParaRPr lang="en-US" dirty="0"/>
          </a:p>
          <a:p>
            <a:r>
              <a:rPr lang="ro-RO" dirty="0"/>
              <a:t>Pentru construcția lui am folosit doar piesele disponibile în setul </a:t>
            </a:r>
            <a:r>
              <a:rPr lang="en-US" dirty="0"/>
              <a:t> SPIKE Prime Set (45678). </a:t>
            </a:r>
            <a:r>
              <a:rPr lang="ro-RO" dirty="0"/>
              <a:t>Nu a fost nevoie de setul suplimentar</a:t>
            </a:r>
            <a:r>
              <a:rPr lang="en-US" dirty="0"/>
              <a:t>.</a:t>
            </a:r>
          </a:p>
          <a:p>
            <a:r>
              <a:rPr lang="ro-RO" dirty="0"/>
              <a:t>Toți senzorii sunt montați în avans pentru utilizarea în lecțiile noastre.</a:t>
            </a:r>
            <a:endParaRPr lang="en-US" dirty="0"/>
          </a:p>
          <a:p>
            <a:r>
              <a:rPr lang="ro-RO" dirty="0"/>
              <a:t>Mărimea roții este de </a:t>
            </a:r>
            <a:r>
              <a:rPr lang="en-US" dirty="0"/>
              <a:t>56mm</a:t>
            </a:r>
            <a:r>
              <a:rPr lang="ro-RO" dirty="0"/>
              <a:t>, iar motoarele și senzorii sunt conectate în porturi ca în imaginea de mai jos</a:t>
            </a:r>
            <a:r>
              <a:rPr lang="en-US" dirty="0"/>
              <a:t>.</a:t>
            </a:r>
          </a:p>
          <a:p>
            <a:r>
              <a:rPr lang="ro-RO" dirty="0"/>
              <a:t>Sunt disponibile instrucțiunile de construcție pentru acest robot.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B06A65-44E1-44AE-93C4-99EC6609D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CCFA9F-9143-4B0D-82D2-02107729E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3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31039D-6E54-4281-99C7-027767F70FCD}"/>
              </a:ext>
            </a:extLst>
          </p:cNvPr>
          <p:cNvGrpSpPr/>
          <p:nvPr/>
        </p:nvGrpSpPr>
        <p:grpSpPr>
          <a:xfrm>
            <a:off x="429977" y="3602040"/>
            <a:ext cx="3427528" cy="2475398"/>
            <a:chOff x="429977" y="3602040"/>
            <a:chExt cx="3427528" cy="247539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F50068-DE59-4D2D-B006-031523DD8CB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9977" y="3636133"/>
              <a:ext cx="3427528" cy="244130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9886F67-B018-4966-9F5E-7CE6D95D70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31" t="41763" r="89451" b="40296"/>
            <a:stretch/>
          </p:blipFill>
          <p:spPr>
            <a:xfrm>
              <a:off x="545686" y="3995697"/>
              <a:ext cx="261138" cy="43799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BF05BB6-F385-4483-A844-579CD81E73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31" t="41763" r="89451" b="40296"/>
            <a:stretch/>
          </p:blipFill>
          <p:spPr>
            <a:xfrm>
              <a:off x="552209" y="5349114"/>
              <a:ext cx="261138" cy="43799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483ECB2-B520-4773-A431-421C219EAE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46" t="67607" r="87638" b="14723"/>
            <a:stretch/>
          </p:blipFill>
          <p:spPr>
            <a:xfrm>
              <a:off x="3417212" y="4654883"/>
              <a:ext cx="322729" cy="431379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C288E19-0DC4-48A5-A1FA-E470107A8F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7055" t="68768" r="2319" b="18669"/>
            <a:stretch/>
          </p:blipFill>
          <p:spPr>
            <a:xfrm>
              <a:off x="437751" y="4684434"/>
              <a:ext cx="424984" cy="34469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343866C-8556-4D75-B5C8-DEB614E72E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76" t="12560" r="86825" b="74720"/>
            <a:stretch/>
          </p:blipFill>
          <p:spPr>
            <a:xfrm>
              <a:off x="3437514" y="5349114"/>
              <a:ext cx="296762" cy="30472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297372-6D65-446C-86F9-FB1D808F9DBF}"/>
                </a:ext>
              </a:extLst>
            </p:cNvPr>
            <p:cNvSpPr txBox="1"/>
            <p:nvPr/>
          </p:nvSpPr>
          <p:spPr>
            <a:xfrm>
              <a:off x="733160" y="3602040"/>
              <a:ext cx="28211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/>
                <a:t>Droid Bot IV Configuration</a:t>
              </a:r>
            </a:p>
          </p:txBody>
        </p:sp>
      </p:grpSp>
      <p:pic>
        <p:nvPicPr>
          <p:cNvPr id="14" name="Picture 13" descr="A picture containing toy, cake, truck, indoor&#10;&#10;Description automatically generated">
            <a:extLst>
              <a:ext uri="{FF2B5EF4-FFF2-40B4-BE49-F238E27FC236}">
                <a16:creationId xmlns:a16="http://schemas.microsoft.com/office/drawing/2014/main" id="{D4806742-B811-B442-8095-ED14B6437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878" y="3602040"/>
            <a:ext cx="3284173" cy="246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732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6B66B-80B6-42BC-A74F-B6C88E947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Droid Bot IV </a:t>
            </a:r>
            <a:r>
              <a:rPr lang="ro-RO" dirty="0"/>
              <a:t>ghid de conectare</a:t>
            </a:r>
            <a:endParaRPr lang="en-US" dirty="0"/>
          </a:p>
        </p:txBody>
      </p:sp>
      <p:pic>
        <p:nvPicPr>
          <p:cNvPr id="7" name="Content Placeholder 6" descr="A picture containing truck, car, white, street&#10;&#10;Description automatically generated">
            <a:extLst>
              <a:ext uri="{FF2B5EF4-FFF2-40B4-BE49-F238E27FC236}">
                <a16:creationId xmlns:a16="http://schemas.microsoft.com/office/drawing/2014/main" id="{DBDB79DC-E632-4CD8-9B1B-83EDDF258B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3100" y="1141390"/>
            <a:ext cx="5083175" cy="50831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0C164B-B189-450C-89DE-FAEAD862F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B817EC-50A0-41A6-9AF8-3DA2FC1BC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E9D0E3-6278-4BA9-B62D-E326FC9C0546}"/>
              </a:ext>
            </a:extLst>
          </p:cNvPr>
          <p:cNvSpPr txBox="1"/>
          <p:nvPr/>
        </p:nvSpPr>
        <p:spPr>
          <a:xfrm>
            <a:off x="2429435" y="1262244"/>
            <a:ext cx="1954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: Medium Motor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A21F21-FB55-43B3-AD15-31FDC9D078B1}"/>
              </a:ext>
            </a:extLst>
          </p:cNvPr>
          <p:cNvSpPr txBox="1"/>
          <p:nvPr/>
        </p:nvSpPr>
        <p:spPr>
          <a:xfrm>
            <a:off x="2429435" y="5716610"/>
            <a:ext cx="1954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  <a:r>
              <a:rPr lang="en-US" dirty="0"/>
              <a:t>: Medium Motor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8661E5-626A-409E-997A-3CAA606294AD}"/>
              </a:ext>
            </a:extLst>
          </p:cNvPr>
          <p:cNvSpPr txBox="1"/>
          <p:nvPr/>
        </p:nvSpPr>
        <p:spPr>
          <a:xfrm>
            <a:off x="6305366" y="1957187"/>
            <a:ext cx="1954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/>
              <a:t>: Color Sensor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3C0DF0-FBDD-4472-9B70-FBAF515892D9}"/>
              </a:ext>
            </a:extLst>
          </p:cNvPr>
          <p:cNvSpPr txBox="1"/>
          <p:nvPr/>
        </p:nvSpPr>
        <p:spPr>
          <a:xfrm>
            <a:off x="6305366" y="3514449"/>
            <a:ext cx="1954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dirty="0"/>
              <a:t>: Large Motor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DAE424-55C6-4C23-A66B-F19BA3402B7D}"/>
              </a:ext>
            </a:extLst>
          </p:cNvPr>
          <p:cNvSpPr txBox="1"/>
          <p:nvPr/>
        </p:nvSpPr>
        <p:spPr>
          <a:xfrm>
            <a:off x="4428146" y="1278021"/>
            <a:ext cx="1954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/>
              <a:t>: Force Sensor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D5A74B-B81F-47BF-AED4-6DA52DA7D7A1}"/>
              </a:ext>
            </a:extLst>
          </p:cNvPr>
          <p:cNvSpPr txBox="1"/>
          <p:nvPr/>
        </p:nvSpPr>
        <p:spPr>
          <a:xfrm>
            <a:off x="4422776" y="5716610"/>
            <a:ext cx="1954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  <a:r>
              <a:rPr lang="en-US" dirty="0"/>
              <a:t>: Distance Sensor</a:t>
            </a:r>
          </a:p>
        </p:txBody>
      </p:sp>
    </p:spTree>
    <p:extLst>
      <p:ext uri="{BB962C8B-B14F-4D97-AF65-F5344CB8AC3E}">
        <p14:creationId xmlns:p14="http://schemas.microsoft.com/office/powerpoint/2010/main" val="1092211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21B85-316D-40F8-B2FD-C66EF2A7E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Șasiu de robot avansat</a:t>
            </a:r>
            <a:r>
              <a:rPr lang="en-US" dirty="0"/>
              <a:t>(ADB)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59C28-BE65-45C2-B4B0-BC26D4D18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5068834" cy="5082601"/>
          </a:xfrm>
        </p:spPr>
        <p:txBody>
          <a:bodyPr>
            <a:normAutofit lnSpcReduction="10000"/>
          </a:bodyPr>
          <a:lstStyle/>
          <a:p>
            <a:r>
              <a:rPr lang="ro-RO" dirty="0"/>
              <a:t>Poți utiliza deasemenea și modelul </a:t>
            </a:r>
            <a:r>
              <a:rPr lang="en-US" dirty="0"/>
              <a:t>Advanced Driving Base (ADB). </a:t>
            </a:r>
          </a:p>
          <a:p>
            <a:r>
              <a:rPr lang="ro-RO" dirty="0"/>
              <a:t>Ai nevoie de setul </a:t>
            </a:r>
            <a:r>
              <a:rPr lang="en-US" dirty="0"/>
              <a:t>SPIKE Prime Set (45678)</a:t>
            </a:r>
            <a:r>
              <a:rPr lang="ro-RO" dirty="0"/>
              <a:t> dar și de setul suplimentar </a:t>
            </a:r>
            <a:r>
              <a:rPr lang="en-US" dirty="0"/>
              <a:t>SPIKE Prime Expansion Set (45680).</a:t>
            </a:r>
          </a:p>
          <a:p>
            <a:r>
              <a:rPr lang="ro-RO" dirty="0"/>
              <a:t>Instrucțiunile pentru construcția acestui robot sunt disponibile în softul </a:t>
            </a:r>
            <a:r>
              <a:rPr lang="en-US" dirty="0"/>
              <a:t>SPIKE Prime</a:t>
            </a:r>
            <a:r>
              <a:rPr lang="ro-RO" dirty="0"/>
              <a:t> online</a:t>
            </a:r>
            <a:r>
              <a:rPr lang="en-US" dirty="0"/>
              <a:t>: </a:t>
            </a:r>
            <a:r>
              <a:rPr lang="en-US" sz="1200" dirty="0">
                <a:hlinkClick r:id="rId2"/>
              </a:rPr>
              <a:t>https://education.lego.com/en-us/lessons/prime-competition-ready/assembling-an-advanced-driving-base</a:t>
            </a:r>
            <a:endParaRPr lang="en-US" sz="1200" dirty="0"/>
          </a:p>
          <a:p>
            <a:r>
              <a:rPr lang="ro-RO" dirty="0"/>
              <a:t>Verifică cum sunt configurate porturile pe diagrama din dreapta</a:t>
            </a:r>
            <a:r>
              <a:rPr lang="en-US" dirty="0"/>
              <a:t>. </a:t>
            </a:r>
            <a:r>
              <a:rPr lang="ro-RO" dirty="0"/>
              <a:t>Cum toti senzorii nu pot fi conectați în hub în același timp, va fi nevoie să deconectați  anumiți senzori din porturi pentru a atașa senzorii de distanță sau cel de atingere utilizați în lecție.</a:t>
            </a:r>
            <a:endParaRPr lang="en-US" dirty="0"/>
          </a:p>
          <a:p>
            <a:r>
              <a:rPr lang="ro-RO" dirty="0"/>
              <a:t>Senzorii de culoare pe modelul </a:t>
            </a:r>
            <a:r>
              <a:rPr lang="en-US" dirty="0"/>
              <a:t>ADB</a:t>
            </a:r>
            <a:r>
              <a:rPr lang="ro-RO" dirty="0"/>
              <a:t> nu sunt poziționați optim pentru utilizarea lor în modul Col</a:t>
            </a:r>
            <a:r>
              <a:rPr lang="en-US" dirty="0"/>
              <a:t>or Mode. (</a:t>
            </a:r>
            <a:r>
              <a:rPr lang="ro-RO" dirty="0"/>
              <a:t>vezi slide-ul următor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372063-2ECC-40B7-BDDE-094906883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485AB1-BBA9-4704-B979-EA1B7589C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F7D49A-3B76-4F9B-8793-399AD696A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647" y="1254796"/>
            <a:ext cx="3397684" cy="25669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87B2F9-269D-4196-8BAD-2FF164425F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9319" y="3781302"/>
            <a:ext cx="3427528" cy="2441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EB62A3-019A-4B98-85FF-B541D215CE17}"/>
              </a:ext>
            </a:extLst>
          </p:cNvPr>
          <p:cNvSpPr txBox="1"/>
          <p:nvPr/>
        </p:nvSpPr>
        <p:spPr>
          <a:xfrm>
            <a:off x="6386152" y="3769289"/>
            <a:ext cx="14138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ADB Default settings</a:t>
            </a:r>
          </a:p>
        </p:txBody>
      </p:sp>
    </p:spTree>
    <p:extLst>
      <p:ext uri="{BB962C8B-B14F-4D97-AF65-F5344CB8AC3E}">
        <p14:creationId xmlns:p14="http://schemas.microsoft.com/office/powerpoint/2010/main" val="281474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B8EB0-F9C5-AB4F-9AD6-099961494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NOT</a:t>
            </a:r>
            <a:r>
              <a:rPr lang="ro-RO" dirty="0"/>
              <a:t>ă poziția senzorului de culoare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8F8AD0-0360-C948-9835-941AA7232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4803906" cy="5082601"/>
          </a:xfrm>
        </p:spPr>
        <p:txBody>
          <a:bodyPr>
            <a:normAutofit lnSpcReduction="10000"/>
          </a:bodyPr>
          <a:lstStyle/>
          <a:p>
            <a:r>
              <a:rPr lang="ro-RO" dirty="0"/>
              <a:t>Pentru a utiliza senzorul de culoare în modul </a:t>
            </a:r>
            <a:r>
              <a:rPr lang="en-US" dirty="0"/>
              <a:t>Color Mode </a:t>
            </a:r>
            <a:r>
              <a:rPr lang="ro-RO" dirty="0"/>
              <a:t>pentru a găsi o linie sau pentru a urmări o linie cu tehnica </a:t>
            </a:r>
            <a:r>
              <a:rPr lang="en-US" dirty="0"/>
              <a:t>Advanced Driving Base (ADB), </a:t>
            </a:r>
            <a:r>
              <a:rPr lang="ro-RO" dirty="0"/>
              <a:t>trebuie să faci o modificare la design</a:t>
            </a:r>
            <a:endParaRPr lang="en-US" dirty="0"/>
          </a:p>
          <a:p>
            <a:r>
              <a:rPr lang="ro-RO" dirty="0"/>
              <a:t>Locația standard al senzorului de culoare este prea jos în conformitate cu specificațiile </a:t>
            </a:r>
            <a:r>
              <a:rPr lang="en-US" dirty="0"/>
              <a:t>SPIKE Prime. </a:t>
            </a:r>
            <a:r>
              <a:rPr lang="ro-RO" dirty="0"/>
              <a:t>Negrul nu poate fi citit corect în modul </a:t>
            </a:r>
            <a:r>
              <a:rPr lang="en-US" dirty="0"/>
              <a:t> Color Mode</a:t>
            </a:r>
            <a:r>
              <a:rPr lang="ro-RO" dirty="0"/>
              <a:t>,</a:t>
            </a:r>
            <a:r>
              <a:rPr lang="en-US" dirty="0"/>
              <a:t> </a:t>
            </a:r>
            <a:r>
              <a:rPr lang="ro-RO" dirty="0"/>
              <a:t>dacă se utilizează banda izoler sau linia neagra de pe planșa de competiție a F</a:t>
            </a:r>
            <a:r>
              <a:rPr lang="en-US" dirty="0"/>
              <a:t>IRST LEGO League challenge.</a:t>
            </a:r>
          </a:p>
          <a:p>
            <a:r>
              <a:rPr lang="ro-RO" i="1" dirty="0"/>
              <a:t>Senzorul de culoare în </a:t>
            </a:r>
            <a:r>
              <a:rPr lang="en-US" i="1" dirty="0"/>
              <a:t>ADB </a:t>
            </a:r>
            <a:r>
              <a:rPr lang="ro-RO" i="1" dirty="0"/>
              <a:t>este montat la circa </a:t>
            </a:r>
            <a:r>
              <a:rPr lang="en-US" i="1" dirty="0"/>
              <a:t>8mm </a:t>
            </a:r>
            <a:r>
              <a:rPr lang="ro-RO" i="1" dirty="0"/>
              <a:t>de suprafața, dar distnața optimă de montaj al senzorului în conformitate cu specificații este de </a:t>
            </a:r>
            <a:r>
              <a:rPr lang="en-US" i="1" dirty="0"/>
              <a:t>16mm.</a:t>
            </a:r>
          </a:p>
          <a:p>
            <a:r>
              <a:rPr lang="ro-RO" dirty="0"/>
              <a:t>Soluția este să ridicăm mai sus senzorul de culoare. Sunt disponibile instrucțiuni pe website.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B30102-B120-3D4E-8B7C-172126856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A29DE-AD26-5346-97E9-5824D5802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6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B3923E-EABC-40AE-9B9A-8FF6CA72C3CD}"/>
              </a:ext>
            </a:extLst>
          </p:cNvPr>
          <p:cNvCxnSpPr>
            <a:cxnSpLocks/>
          </p:cNvCxnSpPr>
          <p:nvPr/>
        </p:nvCxnSpPr>
        <p:spPr>
          <a:xfrm flipH="1">
            <a:off x="6201201" y="3892888"/>
            <a:ext cx="2265292" cy="0"/>
          </a:xfrm>
          <a:prstGeom prst="line">
            <a:avLst/>
          </a:prstGeom>
          <a:ln w="254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9443128-939F-45F9-8FAD-09FC2AE658B9}"/>
              </a:ext>
            </a:extLst>
          </p:cNvPr>
          <p:cNvCxnSpPr>
            <a:cxnSpLocks/>
          </p:cNvCxnSpPr>
          <p:nvPr/>
        </p:nvCxnSpPr>
        <p:spPr>
          <a:xfrm>
            <a:off x="6603537" y="2655400"/>
            <a:ext cx="0" cy="105156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93F34BE-ADF9-4A68-809F-AEF4085F1687}"/>
              </a:ext>
            </a:extLst>
          </p:cNvPr>
          <p:cNvSpPr txBox="1"/>
          <p:nvPr/>
        </p:nvSpPr>
        <p:spPr>
          <a:xfrm>
            <a:off x="6676690" y="2950901"/>
            <a:ext cx="2094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16mm</a:t>
            </a:r>
          </a:p>
          <a:p>
            <a:r>
              <a:rPr lang="en-US" sz="1600" dirty="0"/>
              <a:t>2M (2 LEGO Modules)</a:t>
            </a:r>
          </a:p>
        </p:txBody>
      </p:sp>
      <p:pic>
        <p:nvPicPr>
          <p:cNvPr id="21" name="Picture 20" descr="A picture containing sitting, white&#10;&#10;Description automatically generated">
            <a:extLst>
              <a:ext uri="{FF2B5EF4-FFF2-40B4-BE49-F238E27FC236}">
                <a16:creationId xmlns:a16="http://schemas.microsoft.com/office/drawing/2014/main" id="{EF025105-2982-49AD-B77D-F54D93E89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497" y="1144764"/>
            <a:ext cx="2197339" cy="1648004"/>
          </a:xfrm>
          <a:prstGeom prst="rect">
            <a:avLst/>
          </a:prstGeom>
        </p:spPr>
      </p:pic>
      <p:pic>
        <p:nvPicPr>
          <p:cNvPr id="10" name="Picture 9" descr="A close up of a toy&#10;&#10;Description automatically generated">
            <a:extLst>
              <a:ext uri="{FF2B5EF4-FFF2-40B4-BE49-F238E27FC236}">
                <a16:creationId xmlns:a16="http://schemas.microsoft.com/office/drawing/2014/main" id="{0B10D116-5244-4CB5-BBD9-B9CEAED80D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246" b="22594"/>
          <a:stretch/>
        </p:blipFill>
        <p:spPr>
          <a:xfrm>
            <a:off x="6023415" y="4438743"/>
            <a:ext cx="2876177" cy="134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27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7983"/>
            <a:ext cx="8245474" cy="1145345"/>
          </a:xfrm>
        </p:spPr>
        <p:txBody>
          <a:bodyPr>
            <a:normAutofit fontScale="92500" lnSpcReduction="20000"/>
          </a:bodyPr>
          <a:lstStyle/>
          <a:p>
            <a:r>
              <a:rPr lang="ro-RO" sz="1600" dirty="0"/>
              <a:t>Această lecție de SPIKE Prime a fost realizată de </a:t>
            </a:r>
            <a:r>
              <a:rPr lang="en-US" sz="1600" dirty="0"/>
              <a:t>Sanjay </a:t>
            </a:r>
            <a:r>
              <a:rPr lang="en-US" sz="1600" dirty="0" err="1"/>
              <a:t>Seshan</a:t>
            </a:r>
            <a:r>
              <a:rPr lang="en-US" sz="1600" dirty="0"/>
              <a:t> </a:t>
            </a:r>
            <a:r>
              <a:rPr lang="ro-RO" sz="1600" dirty="0"/>
              <a:t>și</a:t>
            </a:r>
            <a:r>
              <a:rPr lang="en-US" sz="1600" dirty="0"/>
              <a:t> Arvind </a:t>
            </a:r>
            <a:r>
              <a:rPr lang="en-US" sz="1600" dirty="0" err="1"/>
              <a:t>Seshan</a:t>
            </a:r>
            <a:r>
              <a:rPr lang="ro-RO" sz="1600" dirty="0"/>
              <a:t>.</a:t>
            </a:r>
          </a:p>
          <a:p>
            <a:r>
              <a:rPr lang="ro-RO" sz="1600" dirty="0"/>
              <a:t>Mai multe lecții sunt disponibile pe </a:t>
            </a:r>
            <a:r>
              <a:rPr lang="en-US" sz="1600" dirty="0">
                <a:hlinkClick r:id="rId2"/>
              </a:rPr>
              <a:t>www.primelessons.org</a:t>
            </a:r>
            <a:endParaRPr lang="ro-RO" sz="1600" dirty="0"/>
          </a:p>
          <a:p>
            <a:r>
              <a:rPr lang="ro-RO" sz="1600" dirty="0"/>
              <a:t>Această lecție a fost tradusă în limba romană de echipa de robotică FTC – ROSOPHIA #21455 RO20</a:t>
            </a: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39919-47A8-43E0-85A2-F648492C2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7</a:t>
            </a:fld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75029" y="5862802"/>
            <a:ext cx="7734052" cy="369332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Creative Commons Attribution-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NonCommercial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ShareAlike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 4.0 International License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5" descr="Creative Commons Licens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510" y="5253616"/>
            <a:ext cx="1479091" cy="521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12994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00000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owtoUse" id="{7DD8E111-BC3A-4444-A06C-BD4DCB2344B2}" vid="{5D8D2880-D206-C442-A283-BCAB763DE8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primelessons</Template>
  <TotalTime>252</TotalTime>
  <Words>690</Words>
  <Application>Microsoft Office PowerPoint</Application>
  <PresentationFormat>On-screen Show (4:3)</PresentationFormat>
  <Paragraphs>54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Gill Sans MT</vt:lpstr>
      <vt:lpstr>Helvetica Neue</vt:lpstr>
      <vt:lpstr>Wingdings 2</vt:lpstr>
      <vt:lpstr>Dividend</vt:lpstr>
      <vt:lpstr>Să construim un robot</vt:lpstr>
      <vt:lpstr>Robot – șasiu de bază</vt:lpstr>
      <vt:lpstr>Exemplu de robot: Droid Bot IV</vt:lpstr>
      <vt:lpstr>Droid Bot IV ghid de conectare</vt:lpstr>
      <vt:lpstr>Șasiu de robot avansat(ADB)</vt:lpstr>
      <vt:lpstr>NOTă poziția senzorului de culoare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management</dc:title>
  <dc:creator>Srinivasan Seshan</dc:creator>
  <cp:lastModifiedBy>Robotica</cp:lastModifiedBy>
  <cp:revision>55</cp:revision>
  <dcterms:created xsi:type="dcterms:W3CDTF">2019-12-31T03:18:51Z</dcterms:created>
  <dcterms:modified xsi:type="dcterms:W3CDTF">2023-08-16T14:20:31Z</dcterms:modified>
</cp:coreProperties>
</file>

<file path=docProps/thumbnail.jpeg>
</file>